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04" r:id="rId2"/>
    <p:sldId id="305" r:id="rId3"/>
    <p:sldId id="306" r:id="rId4"/>
    <p:sldId id="256" r:id="rId5"/>
    <p:sldId id="303" r:id="rId6"/>
    <p:sldId id="307" r:id="rId7"/>
    <p:sldId id="308" r:id="rId8"/>
    <p:sldId id="309" r:id="rId9"/>
    <p:sldId id="310" r:id="rId10"/>
    <p:sldId id="258" r:id="rId11"/>
    <p:sldId id="259" r:id="rId12"/>
    <p:sldId id="257" r:id="rId13"/>
    <p:sldId id="260" r:id="rId14"/>
    <p:sldId id="276" r:id="rId15"/>
    <p:sldId id="277" r:id="rId16"/>
    <p:sldId id="286" r:id="rId17"/>
    <p:sldId id="287" r:id="rId18"/>
    <p:sldId id="288" r:id="rId19"/>
    <p:sldId id="289" r:id="rId20"/>
    <p:sldId id="29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83" r:id="rId32"/>
    <p:sldId id="280" r:id="rId33"/>
    <p:sldId id="284" r:id="rId34"/>
    <p:sldId id="291" r:id="rId35"/>
    <p:sldId id="271" r:id="rId36"/>
    <p:sldId id="279" r:id="rId37"/>
    <p:sldId id="278" r:id="rId38"/>
    <p:sldId id="282" r:id="rId39"/>
    <p:sldId id="281" r:id="rId40"/>
    <p:sldId id="292" r:id="rId41"/>
    <p:sldId id="293" r:id="rId42"/>
    <p:sldId id="294" r:id="rId43"/>
    <p:sldId id="295" r:id="rId44"/>
    <p:sldId id="272" r:id="rId45"/>
    <p:sldId id="28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273" r:id="rId54"/>
    <p:sldId id="274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T: event_20kV_46Vsipm_700Vpmt_int_coll_Cd" id="{02AAE260-4B0E-492A-A869-5404BF6678FA}">
          <p14:sldIdLst>
            <p14:sldId id="304"/>
            <p14:sldId id="305"/>
            <p14:sldId id="306"/>
          </p14:sldIdLst>
        </p14:section>
        <p14:section name="SiPM: event_20kV_46Vsipm_700Vpmt_int_coll_Cd" id="{77E11158-22DD-464B-A6B1-BE2FC18B819B}">
          <p14:sldIdLst>
            <p14:sldId id="256"/>
            <p14:sldId id="303"/>
            <p14:sldId id="307"/>
            <p14:sldId id="308"/>
            <p14:sldId id="309"/>
            <p14:sldId id="310"/>
            <p14:sldId id="258"/>
            <p14:sldId id="259"/>
            <p14:sldId id="257"/>
            <p14:sldId id="260"/>
            <p14:sldId id="276"/>
            <p14:sldId id="277"/>
            <p14:sldId id="286"/>
            <p14:sldId id="287"/>
            <p14:sldId id="288"/>
            <p14:sldId id="289"/>
            <p14:sldId id="290"/>
          </p14:sldIdLst>
        </p14:section>
        <p14:section name="SiPM: event_20kV_48Vsipm_700Vpmt_int_coll_Cd_2200gem_offset" id="{25764769-1252-4020-A7A3-8A8B7EAFF495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3"/>
            <p14:sldId id="280"/>
            <p14:sldId id="284"/>
            <p14:sldId id="291"/>
          </p14:sldIdLst>
        </p14:section>
        <p14:section name="SiPM: event_20kV_48Vsipm_700Vpmt_int_coll_Cd_2000gem_offset" id="{9095C3BE-2097-4D6B-B359-AC077B56EBA7}">
          <p14:sldIdLst>
            <p14:sldId id="271"/>
            <p14:sldId id="279"/>
            <p14:sldId id="278"/>
            <p14:sldId id="282"/>
            <p14:sldId id="281"/>
            <p14:sldId id="292"/>
            <p14:sldId id="293"/>
            <p14:sldId id="294"/>
            <p14:sldId id="295"/>
          </p14:sldIdLst>
        </p14:section>
        <p14:section name="SiPM: event_20kV_46Vsipm_700Vpmt_without_coll_Cd_2200gem_offset" id="{39767735-47D8-46A3-9D24-B4CB871C7B64}">
          <p14:sldIdLst>
            <p14:sldId id="272"/>
            <p14:sldId id="28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SiPM: event_20kV_48Vsipm_700Vpmt_without_coll_Cd_2200gem_offset" id="{6C537B53-BD05-430E-A0B7-2D4C9BAE8882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4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EF319-6939-457C-89ED-09327422F95B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1495-1FF4-433B-B9AC-1A6987165B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61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06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1495-1FF4-433B-B9AC-1A6987165B6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03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0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53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23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05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94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7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04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2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39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1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0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39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27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0E8C-B735-49C9-960E-DF8A2D22F644}" type="datetimeFigureOut">
              <a:rPr lang="ru-RU" smtClean="0"/>
              <a:t>16.11.2017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348F5-3446-4C1A-97AE-8B0835C535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09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0000"/>
                </a:solidFill>
              </a:rPr>
              <a:t>event_20kV_46Vsipm_700Vpmt_int_coll_Cd, </a:t>
            </a:r>
            <a:r>
              <a:rPr lang="ru-RU" sz="4000" dirty="0" smtClean="0">
                <a:solidFill>
                  <a:srgbClr val="FF0000"/>
                </a:solidFill>
              </a:rPr>
              <a:t>∑</a:t>
            </a:r>
            <a:r>
              <a:rPr lang="ru-RU" sz="4000" dirty="0">
                <a:solidFill>
                  <a:srgbClr val="FF0000"/>
                </a:solidFill>
              </a:rPr>
              <a:t>3</a:t>
            </a:r>
            <a:r>
              <a:rPr lang="en-US" sz="4000" dirty="0">
                <a:solidFill>
                  <a:srgbClr val="FF0000"/>
                </a:solidFill>
              </a:rPr>
              <a:t>PMT</a:t>
            </a:r>
            <a:endParaRPr lang="ru-RU" sz="40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186"/>
            <a:ext cx="5473255" cy="29811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979096"/>
            <a:ext cx="5389434" cy="2953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9630"/>
            <a:ext cx="5285232" cy="28883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419" y="3969631"/>
            <a:ext cx="5329073" cy="28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5" y="133165"/>
            <a:ext cx="857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Несколько каналов престали работать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83"/>
            <a:ext cx="5614051" cy="30674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02" y="3677585"/>
            <a:ext cx="5602783" cy="3062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99403" y="3745902"/>
            <a:ext cx="217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37</a:t>
            </a:r>
          </a:p>
          <a:p>
            <a:r>
              <a:rPr lang="en-US" dirty="0" err="1" smtClean="0"/>
              <a:t>Int</a:t>
            </a:r>
            <a:r>
              <a:rPr lang="en-US" dirty="0"/>
              <a:t> </a:t>
            </a:r>
            <a:r>
              <a:rPr lang="en-US" dirty="0" smtClean="0"/>
              <a:t>= 47.5495 mV*ns</a:t>
            </a:r>
          </a:p>
          <a:p>
            <a:r>
              <a:rPr lang="en-US" dirty="0"/>
              <a:t>&lt;</a:t>
            </a:r>
            <a:r>
              <a:rPr lang="en-US" dirty="0" err="1" smtClean="0"/>
              <a:t>N_pe</a:t>
            </a:r>
            <a:r>
              <a:rPr lang="en-US" dirty="0" smtClean="0"/>
              <a:t>&gt; = 0.03351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616" y="502497"/>
            <a:ext cx="5623323" cy="310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4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5" y="3694488"/>
            <a:ext cx="5496609" cy="3003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020" y="4007159"/>
            <a:ext cx="217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</a:t>
            </a:r>
            <a:r>
              <a:rPr lang="ru-RU" dirty="0" smtClean="0"/>
              <a:t>43</a:t>
            </a:r>
            <a:endParaRPr lang="en-US" dirty="0" smtClean="0"/>
          </a:p>
          <a:p>
            <a:r>
              <a:rPr lang="en-US" dirty="0" err="1" smtClean="0"/>
              <a:t>Int</a:t>
            </a:r>
            <a:r>
              <a:rPr lang="en-US" dirty="0"/>
              <a:t> </a:t>
            </a:r>
            <a:r>
              <a:rPr lang="en-US" dirty="0" smtClean="0"/>
              <a:t>= 103.077</a:t>
            </a:r>
            <a:r>
              <a:rPr lang="ru-RU" dirty="0" smtClean="0"/>
              <a:t> </a:t>
            </a:r>
            <a:r>
              <a:rPr lang="en-US" dirty="0" smtClean="0"/>
              <a:t>mV*ns</a:t>
            </a:r>
          </a:p>
          <a:p>
            <a:r>
              <a:rPr lang="en-US" dirty="0"/>
              <a:t>&lt;</a:t>
            </a:r>
            <a:r>
              <a:rPr lang="en-US" dirty="0" err="1" smtClean="0"/>
              <a:t>N_pe</a:t>
            </a:r>
            <a:r>
              <a:rPr lang="en-US" dirty="0" smtClean="0"/>
              <a:t>&gt; =</a:t>
            </a:r>
            <a:r>
              <a:rPr lang="ru-RU" dirty="0" smtClean="0"/>
              <a:t> 0.0652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43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Поскольку шумы малы, то могу считать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каждом событии. Сравню результаты с алгоритмом вычисления числа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по интегрированию среднего.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897"/>
            <a:ext cx="5585049" cy="3067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9623" y="1207354"/>
            <a:ext cx="217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32</a:t>
            </a:r>
          </a:p>
          <a:p>
            <a:r>
              <a:rPr lang="en-US" dirty="0" err="1" smtClean="0"/>
              <a:t>Int</a:t>
            </a:r>
            <a:r>
              <a:rPr lang="en-US" dirty="0"/>
              <a:t> = </a:t>
            </a:r>
            <a:r>
              <a:rPr lang="en-US" dirty="0" smtClean="0"/>
              <a:t>mV*ns</a:t>
            </a:r>
          </a:p>
          <a:p>
            <a:r>
              <a:rPr lang="en-US" dirty="0"/>
              <a:t>&lt;</a:t>
            </a:r>
            <a:r>
              <a:rPr lang="en-US" dirty="0" err="1" smtClean="0"/>
              <a:t>N_pe</a:t>
            </a:r>
            <a:r>
              <a:rPr lang="en-US" dirty="0" smtClean="0"/>
              <a:t>&gt; =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44" y="809897"/>
            <a:ext cx="5569970" cy="3067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4672" y="1107205"/>
            <a:ext cx="217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3</a:t>
            </a:r>
            <a:r>
              <a:rPr lang="ru-RU" dirty="0" smtClean="0"/>
              <a:t>5</a:t>
            </a:r>
            <a:endParaRPr lang="en-US" dirty="0" smtClean="0"/>
          </a:p>
          <a:p>
            <a:r>
              <a:rPr lang="en-US" dirty="0" err="1" smtClean="0"/>
              <a:t>Int</a:t>
            </a:r>
            <a:r>
              <a:rPr lang="en-US" dirty="0"/>
              <a:t> </a:t>
            </a:r>
            <a:r>
              <a:rPr lang="en-US" dirty="0" smtClean="0"/>
              <a:t>= 686.479 mV*ns</a:t>
            </a:r>
          </a:p>
          <a:p>
            <a:r>
              <a:rPr lang="en-US" dirty="0"/>
              <a:t>&lt;</a:t>
            </a:r>
            <a:r>
              <a:rPr lang="en-US" dirty="0" err="1" smtClean="0"/>
              <a:t>N_pe</a:t>
            </a:r>
            <a:r>
              <a:rPr lang="en-US" dirty="0" smtClean="0"/>
              <a:t>&gt;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6503" y="639294"/>
            <a:ext cx="254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30200 to 34000 ns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09015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интегрировать вне участка с сигналом (</a:t>
            </a:r>
            <a:r>
              <a:rPr lang="en-US" dirty="0" smtClean="0"/>
              <a:t>From 30200 to 34000 ns</a:t>
            </a:r>
            <a:r>
              <a:rPr lang="ru-RU" dirty="0" smtClean="0"/>
              <a:t>), то получу менее 1</a:t>
            </a:r>
            <a:r>
              <a:rPr lang="en-US" dirty="0" smtClean="0"/>
              <a:t>/100 </a:t>
            </a:r>
            <a:r>
              <a:rPr lang="en-US" dirty="0" err="1" smtClean="0"/>
              <a:t>pe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64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 сожалению, алгоритмом вычисления числа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по интегрированию среднего не дает адекватного результата.</a:t>
            </a:r>
          </a:p>
          <a:p>
            <a:r>
              <a:rPr lang="ru-RU" dirty="0" smtClean="0"/>
              <a:t>Корреляция есть, но она не всегда линейна и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отличается в 5-8 раз.</a:t>
            </a:r>
            <a:r>
              <a:rPr lang="en-US" dirty="0" smtClean="0"/>
              <a:t> </a:t>
            </a:r>
            <a:r>
              <a:rPr lang="ru-RU" dirty="0" smtClean="0"/>
              <a:t>Итого: нельзя пользоваться таким алгоритмом.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571093"/>
            <a:ext cx="8281851" cy="61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64485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79.1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20.8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27.4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626608" y="569463"/>
            <a:ext cx="22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Отвалились еще два канала: </a:t>
            </a:r>
            <a:r>
              <a:rPr lang="en-US" dirty="0" smtClean="0"/>
              <a:t>[43] </a:t>
            </a:r>
            <a:r>
              <a:rPr lang="ru-RU" dirty="0" smtClean="0"/>
              <a:t>и </a:t>
            </a:r>
            <a:r>
              <a:rPr lang="en-US" dirty="0" smtClean="0"/>
              <a:t>[37]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0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56" y="1624516"/>
            <a:ext cx="5816353" cy="33132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2" y="3827439"/>
            <a:ext cx="5024845" cy="30305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92" y="815654"/>
            <a:ext cx="5024845" cy="30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1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" y="491835"/>
            <a:ext cx="4597854" cy="28854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209" y="491835"/>
            <a:ext cx="4518114" cy="28787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934909"/>
            <a:ext cx="4136571" cy="26535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570" y="3958264"/>
            <a:ext cx="3955341" cy="25159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911" y="3903057"/>
            <a:ext cx="3995586" cy="25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2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3" y="473186"/>
            <a:ext cx="4560570" cy="2914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95" y="483892"/>
            <a:ext cx="4542949" cy="29037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3062"/>
            <a:ext cx="4007616" cy="25385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13" y="3823062"/>
            <a:ext cx="3993756" cy="25211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766" y="3823062"/>
            <a:ext cx="4086607" cy="25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3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2" y="511901"/>
            <a:ext cx="4814752" cy="30163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123" y="511901"/>
            <a:ext cx="4817605" cy="30163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6" y="3927565"/>
            <a:ext cx="4112487" cy="26120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530" y="3927565"/>
            <a:ext cx="4140570" cy="26038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682" y="3927565"/>
            <a:ext cx="3844372" cy="25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4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498429"/>
            <a:ext cx="4649288" cy="2919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68" y="524596"/>
            <a:ext cx="4608875" cy="2893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7932"/>
            <a:ext cx="4075611" cy="25870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571" y="3640759"/>
            <a:ext cx="3762103" cy="25341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634" y="3640759"/>
            <a:ext cx="4051853" cy="25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5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0000"/>
                </a:solidFill>
              </a:rPr>
              <a:t>event_20kV_46Vsipm_700Vpmt_int_coll_Cd, </a:t>
            </a:r>
            <a:r>
              <a:rPr lang="ru-RU" sz="4000" dirty="0" smtClean="0">
                <a:solidFill>
                  <a:srgbClr val="FF0000"/>
                </a:solidFill>
              </a:rPr>
              <a:t>∑</a:t>
            </a:r>
            <a:r>
              <a:rPr lang="ru-RU" sz="4000" dirty="0">
                <a:solidFill>
                  <a:srgbClr val="FF0000"/>
                </a:solidFill>
              </a:rPr>
              <a:t>3</a:t>
            </a:r>
            <a:r>
              <a:rPr lang="en-US" sz="4000" dirty="0">
                <a:solidFill>
                  <a:srgbClr val="FF0000"/>
                </a:solidFill>
              </a:rPr>
              <a:t>PMT</a:t>
            </a:r>
            <a:endParaRPr lang="ru-RU" sz="40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363"/>
            <a:ext cx="5422392" cy="29565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92" y="981690"/>
            <a:ext cx="5345620" cy="29242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" y="3919934"/>
            <a:ext cx="5372862" cy="29399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113" y="3946701"/>
            <a:ext cx="5295899" cy="28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5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96" y="537209"/>
            <a:ext cx="4501040" cy="28330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573" y="537209"/>
            <a:ext cx="4501042" cy="28330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7233"/>
            <a:ext cx="4163627" cy="26083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627" y="3919709"/>
            <a:ext cx="3950409" cy="24959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094" y="3911269"/>
            <a:ext cx="3796765" cy="24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835158"/>
            <a:ext cx="5103222" cy="281142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event_20kV_48Vsipm_700Vpmt_int_coll_Cd_2200gem_offset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50" y="920124"/>
            <a:ext cx="4924563" cy="272646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216885" y="4481744"/>
            <a:ext cx="7273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BFBF00"/>
                </a:solidFill>
                <a:latin typeface="Lucida Console" panose="020B0609040504020204" pitchFamily="49" charset="0"/>
              </a:rPr>
              <a:t>Немного изменил параметры алгоритма.</a:t>
            </a:r>
            <a:br>
              <a:rPr lang="ru-RU" dirty="0" smtClean="0">
                <a:solidFill>
                  <a:srgbClr val="BFBF00"/>
                </a:solidFill>
                <a:latin typeface="Lucida Console" panose="020B0609040504020204" pitchFamily="49" charset="0"/>
              </a:rPr>
            </a:br>
            <a:r>
              <a:rPr lang="ru-RU" dirty="0" smtClean="0">
                <a:solidFill>
                  <a:srgbClr val="BFBF00"/>
                </a:solidFill>
                <a:latin typeface="Lucida Console" panose="020B0609040504020204" pitchFamily="49" charset="0"/>
              </a:rPr>
              <a:t>Новый вариант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point_from</a:t>
            </a:r>
            <a:r>
              <a:rPr lang="en-US" dirty="0"/>
              <a:t> = /*40000*/ </a:t>
            </a:r>
            <a:r>
              <a:rPr lang="en-US" dirty="0" smtClean="0"/>
              <a:t>2</a:t>
            </a:r>
            <a:r>
              <a:rPr lang="ru-RU" dirty="0" smtClean="0"/>
              <a:t>0</a:t>
            </a:r>
            <a:r>
              <a:rPr lang="en-US" dirty="0" smtClean="0"/>
              <a:t>000 </a:t>
            </a:r>
            <a:r>
              <a:rPr lang="en-US" dirty="0"/>
              <a:t>/ HORIZ_INTERVAL;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56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" y="159089"/>
            <a:ext cx="5417750" cy="29847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34" y="142728"/>
            <a:ext cx="5417342" cy="30010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" y="3605348"/>
            <a:ext cx="5406121" cy="29705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452" y="3605348"/>
            <a:ext cx="5206697" cy="28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16092" cy="30480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88" y="-1"/>
            <a:ext cx="5573486" cy="30868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" y="3422469"/>
            <a:ext cx="5564783" cy="31053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492" y="3493411"/>
            <a:ext cx="5468982" cy="30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4149" cy="31723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76" y="13471"/>
            <a:ext cx="5686697" cy="31454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" y="3518254"/>
            <a:ext cx="5735626" cy="31792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149" y="3518817"/>
            <a:ext cx="5768575" cy="31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138236"/>
            <a:ext cx="5669280" cy="31454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" y="105057"/>
            <a:ext cx="5768575" cy="3178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3526971"/>
            <a:ext cx="534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Чтобы избежать таких ситуаций изменю значения </a:t>
            </a:r>
          </a:p>
          <a:p>
            <a:r>
              <a:rPr lang="ru-RU" dirty="0"/>
              <a:t>с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78675" y="426742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 = 200;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local_baseline_window_shift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check_overlapping_window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940731" y="3526971"/>
            <a:ext cx="42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374675" y="4173302"/>
            <a:ext cx="5364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 = 200;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local_baseline_window_shift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check_overlapping_window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ru-RU" sz="16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3779520" y="2786743"/>
            <a:ext cx="862149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3953691" y="2978331"/>
            <a:ext cx="3762103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7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77"/>
            <a:ext cx="5350683" cy="30832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95710"/>
            <a:ext cx="5338354" cy="2998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091" y="3500846"/>
            <a:ext cx="718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Нужно корректировать базовую линию во всем диапазоне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628" y="3870178"/>
            <a:ext cx="120613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Было</a:t>
            </a:r>
            <a:endParaRPr lang="ru-RU" sz="11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CalcBaselineZeroComp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calc_baseline_zero_comp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invert_data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smooth_data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]*/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40000, 100000,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calc_baseline.GetBaseline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der_max_position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ru-RU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ru-RU" dirty="0" smtClean="0"/>
              <a:t>Стало</a:t>
            </a:r>
          </a:p>
          <a:p>
            <a:endParaRPr lang="ru-RU" sz="1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30628" y="562450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window = 200;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350;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local_baseline_window_shift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check_overlapping_window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500;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//ns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5314" y="5024340"/>
            <a:ext cx="12126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CalcBaselineZeroComp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calc_baseline_zero_comp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invert_data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smooth_data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]*/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159900,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calc_baseline.GetBaseline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der_max_position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12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2769326" y="2751909"/>
            <a:ext cx="60960" cy="74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3143794" y="2769326"/>
            <a:ext cx="3544389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56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56122" cy="33264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22" y="0"/>
            <a:ext cx="6018019" cy="33264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46" y="3487671"/>
            <a:ext cx="5848495" cy="32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2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423" y="182880"/>
            <a:ext cx="10807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Судя по сигналам, довольно часто происходят случайные совпадения (регистрация 2-х и более гамма-квантов). Вычислять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по двойному интегралу не представляется возможным, поскольку на хвост отрицательной части накладывается следующий сигнал. Буду считать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по одиночному интегралу, хотя это и не совсем верно. Пока не вижу лучшего решения</a:t>
            </a:r>
          </a:p>
          <a:p>
            <a:endParaRPr lang="ru-RU" dirty="0"/>
          </a:p>
          <a:p>
            <a:r>
              <a:rPr lang="ru-RU" dirty="0" smtClean="0"/>
              <a:t>Проверю еще раз как работает алгоритм для низких интенсивностей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2255520"/>
            <a:ext cx="8024348" cy="44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9" y="0"/>
            <a:ext cx="5214144" cy="29864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234" y="108815"/>
            <a:ext cx="5431330" cy="2982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1589" y="609600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101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9" y="3622767"/>
            <a:ext cx="5381737" cy="297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5977" y="4010297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891" y="3550831"/>
            <a:ext cx="5473412" cy="30440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94320" y="427590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007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6005" cy="3280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5696" y="37490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26000 </a:t>
            </a:r>
            <a:r>
              <a:rPr lang="en-US" dirty="0" err="1" smtClean="0"/>
              <a:t>avr</a:t>
            </a:r>
            <a:endParaRPr lang="ru-RU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877824" y="1473403"/>
            <a:ext cx="244835" cy="106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1645920" y="2005158"/>
            <a:ext cx="630937" cy="61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9204" y="106749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28 us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032487" y="163582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 us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553712" y="882829"/>
            <a:ext cx="101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cuts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05" y="91441"/>
            <a:ext cx="5740056" cy="318901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778738" y="1252161"/>
            <a:ext cx="2470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max_element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900"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min_element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-900"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725430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25"/>
            <a:ext cx="6678735" cy="3711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4651" y="1075508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281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13707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86.7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91.5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114.7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68.9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65.6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147.7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159.8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193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173.8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14.3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156.5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325.6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375.6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220.3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104.9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286.7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299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113.2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108.5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19.9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161.2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120.9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3550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1143.5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1182.9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626608" y="569463"/>
            <a:ext cx="22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Отвалились еще два канала: </a:t>
            </a:r>
            <a:r>
              <a:rPr lang="en-US" dirty="0" smtClean="0"/>
              <a:t>[43] </a:t>
            </a:r>
            <a:r>
              <a:rPr lang="ru-RU" dirty="0" smtClean="0"/>
              <a:t>и </a:t>
            </a:r>
            <a:r>
              <a:rPr lang="en-US" dirty="0" smtClean="0"/>
              <a:t>[37]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91588" y="802919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06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79816" y="492814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23" y="1524000"/>
            <a:ext cx="7146897" cy="41076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146"/>
            <a:ext cx="4874767" cy="29007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" y="3841232"/>
            <a:ext cx="4869228" cy="2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0960"/>
            <a:ext cx="607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Канал 56 так и не работает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528602"/>
            <a:ext cx="6670766" cy="36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49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58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event_20kV_48Vsipm_700Vpmt_int_coll_Cd_2000gem_offset</a:t>
            </a:r>
            <a:endParaRPr lang="ru-RU" sz="3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0" y="0"/>
            <a:ext cx="49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Посмотрю, правильно ли работает алгоритм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836023"/>
            <a:ext cx="5516073" cy="30362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61" y="1079863"/>
            <a:ext cx="5014997" cy="27924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3943375"/>
            <a:ext cx="5242560" cy="2914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661" y="3943375"/>
            <a:ext cx="5088212" cy="28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2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749312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26.1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32.8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40.8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21.4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21.3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62.6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67.1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76.9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59.9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4.1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60.7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122.8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145.5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93.8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41.1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52.9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104.4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41.7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42.8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55.5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45.3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 1351.6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</a:t>
            </a:r>
            <a:r>
              <a:rPr lang="ru-RU" dirty="0"/>
              <a:t>: 438.7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</a:t>
            </a:r>
            <a:r>
              <a:rPr lang="ru-RU" dirty="0"/>
              <a:t>: 463.9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626608" y="569463"/>
            <a:ext cx="22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Отвалились еще два канала: </a:t>
            </a:r>
            <a:r>
              <a:rPr lang="en-US" dirty="0" smtClean="0"/>
              <a:t>[43] </a:t>
            </a:r>
            <a:r>
              <a:rPr lang="ru-RU" dirty="0" smtClean="0"/>
              <a:t>и </a:t>
            </a:r>
            <a:r>
              <a:rPr lang="en-US" dirty="0" smtClean="0"/>
              <a:t>[37]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91588" y="802919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2686"/>
            <a:ext cx="373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Калибровки взяты для </a:t>
            </a:r>
            <a:r>
              <a:rPr lang="en-US" dirty="0" err="1">
                <a:solidFill>
                  <a:srgbClr val="FF0000"/>
                </a:solidFill>
              </a:rPr>
              <a:t>V_SiPM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ru-RU" dirty="0">
                <a:solidFill>
                  <a:srgbClr val="FF0000"/>
                </a:solidFill>
              </a:rPr>
              <a:t>46</a:t>
            </a:r>
            <a:r>
              <a:rPr lang="en-US" dirty="0" smtClean="0">
                <a:solidFill>
                  <a:srgbClr val="FF0000"/>
                </a:solidFill>
              </a:rPr>
              <a:t>V, </a:t>
            </a:r>
            <a:r>
              <a:rPr lang="ru-RU" dirty="0" smtClean="0">
                <a:solidFill>
                  <a:srgbClr val="FF0000"/>
                </a:solidFill>
              </a:rPr>
              <a:t>т.к. пока нет для 48</a:t>
            </a:r>
            <a:r>
              <a:rPr lang="en-US" dirty="0" smtClean="0">
                <a:solidFill>
                  <a:srgbClr val="FF0000"/>
                </a:solidFill>
              </a:rPr>
              <a:t>V. </a:t>
            </a:r>
            <a:r>
              <a:rPr lang="ru-RU" dirty="0" smtClean="0">
                <a:solidFill>
                  <a:srgbClr val="FF0000"/>
                </a:solidFill>
              </a:rPr>
              <a:t>Число </a:t>
            </a:r>
            <a:r>
              <a:rPr lang="en-US" dirty="0" err="1" smtClean="0">
                <a:solidFill>
                  <a:srgbClr val="FF0000"/>
                </a:solidFill>
              </a:rPr>
              <a:t>pe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нужно </a:t>
            </a:r>
            <a:r>
              <a:rPr lang="ru-RU" dirty="0" err="1" smtClean="0">
                <a:solidFill>
                  <a:srgbClr val="FF0000"/>
                </a:solidFill>
              </a:rPr>
              <a:t>домножить</a:t>
            </a:r>
            <a:r>
              <a:rPr lang="ru-RU" dirty="0" smtClean="0">
                <a:solidFill>
                  <a:srgbClr val="FF0000"/>
                </a:solidFill>
              </a:rPr>
              <a:t> на константу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4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763" y="1806064"/>
            <a:ext cx="6980472" cy="3976427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46" y="888272"/>
            <a:ext cx="4867715" cy="29260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89" y="3922283"/>
            <a:ext cx="4937760" cy="29357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1623" y="1136859"/>
            <a:ext cx="33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Явно видно артефакт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979816" y="492814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 – могут быть проблемы с двумя сигналами в событии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466447" y="5858580"/>
            <a:ext cx="373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Калибровки взяты для </a:t>
            </a:r>
            <a:r>
              <a:rPr lang="en-US" dirty="0" err="1">
                <a:solidFill>
                  <a:srgbClr val="FF0000"/>
                </a:solidFill>
              </a:rPr>
              <a:t>V_SiPM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ru-RU" dirty="0">
                <a:solidFill>
                  <a:srgbClr val="FF0000"/>
                </a:solidFill>
              </a:rPr>
              <a:t>46</a:t>
            </a:r>
            <a:r>
              <a:rPr lang="en-US" dirty="0" smtClean="0">
                <a:solidFill>
                  <a:srgbClr val="FF0000"/>
                </a:solidFill>
              </a:rPr>
              <a:t>V, </a:t>
            </a:r>
            <a:r>
              <a:rPr lang="ru-RU" dirty="0" smtClean="0">
                <a:solidFill>
                  <a:srgbClr val="FF0000"/>
                </a:solidFill>
              </a:rPr>
              <a:t>т.к. пока нет для 48</a:t>
            </a:r>
            <a:r>
              <a:rPr lang="en-US" dirty="0" smtClean="0">
                <a:solidFill>
                  <a:srgbClr val="FF0000"/>
                </a:solidFill>
              </a:rPr>
              <a:t>V. </a:t>
            </a:r>
            <a:r>
              <a:rPr lang="ru-RU" dirty="0" smtClean="0">
                <a:solidFill>
                  <a:srgbClr val="FF0000"/>
                </a:solidFill>
              </a:rPr>
              <a:t>Число </a:t>
            </a:r>
            <a:r>
              <a:rPr lang="en-US" dirty="0" err="1" smtClean="0">
                <a:solidFill>
                  <a:srgbClr val="FF0000"/>
                </a:solidFill>
              </a:rPr>
              <a:t>pe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нужно </a:t>
            </a:r>
            <a:r>
              <a:rPr lang="ru-RU" dirty="0" err="1" smtClean="0">
                <a:solidFill>
                  <a:srgbClr val="FF0000"/>
                </a:solidFill>
              </a:rPr>
              <a:t>домножить</a:t>
            </a:r>
            <a:r>
              <a:rPr lang="ru-RU" dirty="0" smtClean="0">
                <a:solidFill>
                  <a:srgbClr val="FF0000"/>
                </a:solidFill>
              </a:rPr>
              <a:t> на константу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73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76674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34.9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42.6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25.3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21.8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60.5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63.8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79.3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59.5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6.4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60.2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139.4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150.7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42.2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53.4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109.9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118.8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48.5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42.9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16.8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59.2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45.9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1402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/>
              <a:t> 450.6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/>
              <a:t> 485.5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626608" y="569463"/>
            <a:ext cx="22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Отвалились еще два канала: </a:t>
            </a:r>
            <a:r>
              <a:rPr lang="en-US" dirty="0" smtClean="0"/>
              <a:t>[43] </a:t>
            </a:r>
            <a:r>
              <a:rPr lang="ru-RU" dirty="0" smtClean="0"/>
              <a:t>и </a:t>
            </a:r>
            <a:r>
              <a:rPr lang="en-US" dirty="0" smtClean="0"/>
              <a:t>[37]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91588" y="783771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 – могут быть проблемы с двумя сигналами в событии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9466217" y="1750423"/>
            <a:ext cx="25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Почти те же значения, что и для алгоритма </a:t>
            </a:r>
            <a:r>
              <a:rPr lang="en-US" dirty="0" err="1"/>
              <a:t>s+s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672686"/>
            <a:ext cx="373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Калибровки взяты для </a:t>
            </a:r>
            <a:r>
              <a:rPr lang="en-US" dirty="0" err="1">
                <a:solidFill>
                  <a:srgbClr val="FF0000"/>
                </a:solidFill>
              </a:rPr>
              <a:t>V_SiPM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ru-RU" dirty="0">
                <a:solidFill>
                  <a:srgbClr val="FF0000"/>
                </a:solidFill>
              </a:rPr>
              <a:t>46</a:t>
            </a:r>
            <a:r>
              <a:rPr lang="en-US" dirty="0" smtClean="0">
                <a:solidFill>
                  <a:srgbClr val="FF0000"/>
                </a:solidFill>
              </a:rPr>
              <a:t>V, </a:t>
            </a:r>
            <a:r>
              <a:rPr lang="ru-RU" dirty="0" smtClean="0">
                <a:solidFill>
                  <a:srgbClr val="FF0000"/>
                </a:solidFill>
              </a:rPr>
              <a:t>т.к. пока нет для 48</a:t>
            </a:r>
            <a:r>
              <a:rPr lang="en-US" dirty="0" smtClean="0">
                <a:solidFill>
                  <a:srgbClr val="FF0000"/>
                </a:solidFill>
              </a:rPr>
              <a:t>V. </a:t>
            </a:r>
            <a:r>
              <a:rPr lang="ru-RU" dirty="0" smtClean="0">
                <a:solidFill>
                  <a:srgbClr val="FF0000"/>
                </a:solidFill>
              </a:rPr>
              <a:t>Число </a:t>
            </a:r>
            <a:r>
              <a:rPr lang="en-US" dirty="0" err="1" smtClean="0">
                <a:solidFill>
                  <a:srgbClr val="FF0000"/>
                </a:solidFill>
              </a:rPr>
              <a:t>pe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нужно </a:t>
            </a:r>
            <a:r>
              <a:rPr lang="ru-RU" dirty="0" err="1" smtClean="0">
                <a:solidFill>
                  <a:srgbClr val="FF0000"/>
                </a:solidFill>
              </a:rPr>
              <a:t>домножить</a:t>
            </a:r>
            <a:r>
              <a:rPr lang="ru-RU" dirty="0" smtClean="0">
                <a:solidFill>
                  <a:srgbClr val="FF0000"/>
                </a:solidFill>
              </a:rPr>
              <a:t> на константу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32" y="1296138"/>
            <a:ext cx="6259768" cy="355264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979816" y="492814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146"/>
            <a:ext cx="4990011" cy="29570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5858"/>
            <a:ext cx="4990011" cy="29921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1532" y="5768480"/>
            <a:ext cx="373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Калибровки взяты для </a:t>
            </a:r>
            <a:r>
              <a:rPr lang="en-US" dirty="0" err="1">
                <a:solidFill>
                  <a:srgbClr val="FF0000"/>
                </a:solidFill>
              </a:rPr>
              <a:t>V_SiPM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ru-RU" dirty="0">
                <a:solidFill>
                  <a:srgbClr val="FF0000"/>
                </a:solidFill>
              </a:rPr>
              <a:t>46</a:t>
            </a:r>
            <a:r>
              <a:rPr lang="en-US" dirty="0" smtClean="0">
                <a:solidFill>
                  <a:srgbClr val="FF0000"/>
                </a:solidFill>
              </a:rPr>
              <a:t>V, </a:t>
            </a:r>
            <a:r>
              <a:rPr lang="ru-RU" dirty="0" smtClean="0">
                <a:solidFill>
                  <a:srgbClr val="FF0000"/>
                </a:solidFill>
              </a:rPr>
              <a:t>т.к. пока нет для 48</a:t>
            </a:r>
            <a:r>
              <a:rPr lang="en-US" dirty="0" smtClean="0">
                <a:solidFill>
                  <a:srgbClr val="FF0000"/>
                </a:solidFill>
              </a:rPr>
              <a:t>V. </a:t>
            </a:r>
            <a:r>
              <a:rPr lang="ru-RU" dirty="0" smtClean="0">
                <a:solidFill>
                  <a:srgbClr val="FF0000"/>
                </a:solidFill>
              </a:rPr>
              <a:t>Число </a:t>
            </a:r>
            <a:r>
              <a:rPr lang="en-US" dirty="0" err="1" smtClean="0">
                <a:solidFill>
                  <a:srgbClr val="FF0000"/>
                </a:solidFill>
              </a:rPr>
              <a:t>pe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нужно </a:t>
            </a:r>
            <a:r>
              <a:rPr lang="ru-RU" dirty="0" err="1" smtClean="0">
                <a:solidFill>
                  <a:srgbClr val="FF0000"/>
                </a:solidFill>
              </a:rPr>
              <a:t>домножить</a:t>
            </a:r>
            <a:r>
              <a:rPr lang="ru-RU" dirty="0" smtClean="0">
                <a:solidFill>
                  <a:srgbClr val="FF0000"/>
                </a:solidFill>
              </a:rPr>
              <a:t> на константу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8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event_20kV_46Vsipm_700Vpmt_int_coll_Cd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023"/>
            <a:ext cx="5220070" cy="29815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99" y="894687"/>
            <a:ext cx="5047557" cy="28799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6" y="3959142"/>
            <a:ext cx="5177423" cy="28988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894" y="3945429"/>
            <a:ext cx="4829453" cy="28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11" y="511343"/>
            <a:ext cx="4058602" cy="25690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29" y="511343"/>
            <a:ext cx="4045132" cy="25763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0489"/>
            <a:ext cx="4036286" cy="25839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86" y="3540489"/>
            <a:ext cx="3849324" cy="24988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610" y="3567829"/>
            <a:ext cx="3903862" cy="2444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7177" y="6314814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 – могут быть проблемы с двумя сигналами в событии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63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19" y="505095"/>
            <a:ext cx="4012731" cy="2743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7177" y="6314814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 – могут быть проблемы с двумя сигналами в событии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77" y="575794"/>
            <a:ext cx="3851366" cy="26725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2773"/>
            <a:ext cx="3917768" cy="26775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477" y="3442772"/>
            <a:ext cx="3911904" cy="26775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89" y="3360505"/>
            <a:ext cx="4007251" cy="27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6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4228" y="6344974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552839"/>
            <a:ext cx="3998596" cy="27426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6" y="552839"/>
            <a:ext cx="4023091" cy="2786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0509"/>
            <a:ext cx="4023360" cy="277942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815" y="3509031"/>
            <a:ext cx="3866606" cy="26255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421" y="3508484"/>
            <a:ext cx="3861542" cy="26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85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2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04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event_20kV_46Vsipm_700Vpmt_without_coll_Cd_2200gem_offset</a:t>
            </a:r>
            <a:endParaRPr lang="ru-RU" sz="31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870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Посмотрю, правильно ли работает алгоритм</a:t>
            </a:r>
            <a:r>
              <a:rPr lang="en-US" dirty="0" smtClean="0"/>
              <a:t>. </a:t>
            </a:r>
            <a:r>
              <a:rPr lang="ru-RU" dirty="0" smtClean="0"/>
              <a:t>Возрос шум, много одиночных пиков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9" y="836023"/>
            <a:ext cx="5161899" cy="29231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844732"/>
            <a:ext cx="5230985" cy="29144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" y="3878053"/>
            <a:ext cx="5161899" cy="28550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196" y="3759137"/>
            <a:ext cx="5380568" cy="2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63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Попробую уменьшить наводки цифровым фильтром.</a:t>
            </a:r>
            <a:r>
              <a:rPr lang="en-US" dirty="0" smtClean="0"/>
              <a:t> </a:t>
            </a:r>
            <a:r>
              <a:rPr lang="ru-RU" dirty="0" smtClean="0"/>
              <a:t>Также буду следить за числом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450403"/>
            <a:ext cx="5207726" cy="29244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8" y="450403"/>
            <a:ext cx="5163549" cy="2964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5154" y="923109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148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2090"/>
            <a:ext cx="5526070" cy="3075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1691" y="4046740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77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704114" y="3831771"/>
            <a:ext cx="573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Довольно сложный случай для обработки!</a:t>
            </a:r>
          </a:p>
          <a:p>
            <a:pPr marL="342900" indent="-342900">
              <a:buAutoNum type="arabicParenR"/>
            </a:pPr>
            <a:r>
              <a:rPr lang="ru-RU" dirty="0" smtClean="0"/>
              <a:t>Много наводок</a:t>
            </a:r>
          </a:p>
          <a:p>
            <a:pPr marL="342900" indent="-342900">
              <a:buAutoNum type="arabicParenR"/>
            </a:pPr>
            <a:r>
              <a:rPr lang="ru-RU" dirty="0" smtClean="0"/>
              <a:t>Сигналов много и они портят базовую линию. Сложно подобрать алгоритм, который будет работать адекватно.</a:t>
            </a:r>
          </a:p>
        </p:txBody>
      </p:sp>
    </p:spTree>
    <p:extLst>
      <p:ext uri="{BB962C8B-B14F-4D97-AF65-F5344CB8AC3E}">
        <p14:creationId xmlns:p14="http://schemas.microsoft.com/office/powerpoint/2010/main" val="4000097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2" y="533170"/>
            <a:ext cx="3814353" cy="2616967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1348" y="6488668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554" y="515204"/>
            <a:ext cx="3857624" cy="265289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6971"/>
            <a:ext cx="4065038" cy="28037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69821"/>
            <a:ext cx="3982865" cy="27608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902" y="3622488"/>
            <a:ext cx="3889329" cy="26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8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2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8" y="550681"/>
            <a:ext cx="4201205" cy="2907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112" y="550681"/>
            <a:ext cx="4289653" cy="29172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31474"/>
            <a:ext cx="4080882" cy="28196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136" y="3642421"/>
            <a:ext cx="4127727" cy="28086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18" y="3652182"/>
            <a:ext cx="4025726" cy="27486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1348" y="6488668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07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3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20" y="524554"/>
            <a:ext cx="4029839" cy="27934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59" y="576214"/>
            <a:ext cx="4025536" cy="27417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3014"/>
            <a:ext cx="3704001" cy="25717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939" y="3753014"/>
            <a:ext cx="3621813" cy="25087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463" y="3753014"/>
            <a:ext cx="3651258" cy="2508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1348" y="6488668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0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4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63" y="496388"/>
            <a:ext cx="3805851" cy="26362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777" y="496388"/>
            <a:ext cx="3886063" cy="26942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4820"/>
            <a:ext cx="3816499" cy="25976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99" y="3724821"/>
            <a:ext cx="3792860" cy="25976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376" y="3724820"/>
            <a:ext cx="3841449" cy="2620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1348" y="6488668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68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"/>
            <a:ext cx="5940888" cy="32625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89" y="64008"/>
            <a:ext cx="5876050" cy="32625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7" y="3526971"/>
            <a:ext cx="5587433" cy="30809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89" y="3439887"/>
            <a:ext cx="5864467" cy="32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5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65" y="492169"/>
            <a:ext cx="4207994" cy="28345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66" y="553582"/>
            <a:ext cx="4058602" cy="27382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5900"/>
            <a:ext cx="3824424" cy="26561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461" y="3796936"/>
            <a:ext cx="3667647" cy="25341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85" y="3828540"/>
            <a:ext cx="3760281" cy="25635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1348" y="6488668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</a:t>
            </a:r>
            <a:r>
              <a:rPr lang="en-US" dirty="0" err="1" smtClean="0"/>
              <a:t>s+s</a:t>
            </a:r>
            <a:r>
              <a:rPr lang="ru-RU" dirty="0" smtClean="0"/>
              <a:t> – могут быть проблемы с</a:t>
            </a:r>
            <a:r>
              <a:rPr lang="en-US" dirty="0" smtClean="0"/>
              <a:t> </a:t>
            </a:r>
            <a:r>
              <a:rPr lang="ru-RU" dirty="0" smtClean="0"/>
              <a:t>перекрытием одиночных пиков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440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1348" y="6488668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не помню какой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" y="524964"/>
            <a:ext cx="3733989" cy="28887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" y="3476269"/>
            <a:ext cx="3747270" cy="29068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25" y="573829"/>
            <a:ext cx="7061563" cy="52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90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8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83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event_20kV_48Vsipm_700Vpmt_without_coll_Cd_2200gem_offset</a:t>
            </a:r>
            <a:endParaRPr lang="ru-RU" sz="31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870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Посмотрю, правильно ли работает алгоритм</a:t>
            </a:r>
            <a:r>
              <a:rPr lang="en-US" dirty="0" smtClean="0"/>
              <a:t>. </a:t>
            </a:r>
            <a:r>
              <a:rPr lang="ru-RU" dirty="0" smtClean="0"/>
              <a:t>Шум небольшой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44732"/>
            <a:ext cx="5325980" cy="29347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816" y="840143"/>
            <a:ext cx="5303521" cy="293937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6" y="3936274"/>
            <a:ext cx="5286184" cy="29217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486" y="3936274"/>
            <a:ext cx="5233851" cy="29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6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6" y="519648"/>
            <a:ext cx="4739801" cy="30900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3" y="519648"/>
            <a:ext cx="4824550" cy="3095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870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редких случаях вижу какую-то структуру спектров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89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61590"/>
            <a:ext cx="5333265" cy="29236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71" y="61590"/>
            <a:ext cx="5567299" cy="30802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4" y="3526972"/>
            <a:ext cx="5453307" cy="30044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671" y="3469569"/>
            <a:ext cx="5575799" cy="30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4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59141" cy="31473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34" y="58123"/>
            <a:ext cx="5497605" cy="30534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" y="3570515"/>
            <a:ext cx="5800866" cy="31745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68" y="3570515"/>
            <a:ext cx="5540166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0" y="736450"/>
            <a:ext cx="9275152" cy="5087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165" y="5995358"/>
            <a:ext cx="118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Time(ns)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5275" y="966158"/>
            <a:ext cx="122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N_pe</a:t>
            </a:r>
            <a:r>
              <a:rPr lang="en-US" dirty="0" smtClean="0"/>
              <a:t> in one peak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797615" y="1311215"/>
            <a:ext cx="793630" cy="37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h</a:t>
            </a:r>
            <a:r>
              <a:rPr lang="en-US" dirty="0" smtClean="0"/>
              <a:t> 38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38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0" y="-17252"/>
            <a:ext cx="5899645" cy="2976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861" y="2941608"/>
            <a:ext cx="118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Time(ns)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414068" y="768551"/>
            <a:ext cx="12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248510" y="2066027"/>
            <a:ext cx="19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h</a:t>
            </a:r>
            <a:r>
              <a:rPr lang="en-US" dirty="0" smtClean="0"/>
              <a:t> 38 &amp;&amp; 1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56" y="59211"/>
            <a:ext cx="3559469" cy="18299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05" y="107188"/>
            <a:ext cx="5689086" cy="2834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77190" y="2066027"/>
            <a:ext cx="19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h</a:t>
            </a:r>
            <a:r>
              <a:rPr lang="en-US" dirty="0" smtClean="0"/>
              <a:t> 38 &amp;&amp; 2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60" y="3709358"/>
            <a:ext cx="5927966" cy="29780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9808" y="5608615"/>
            <a:ext cx="19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h</a:t>
            </a:r>
            <a:r>
              <a:rPr lang="en-US" dirty="0" smtClean="0"/>
              <a:t> 38 &amp;&amp; 3 </a:t>
            </a:r>
            <a:r>
              <a:rPr lang="en-US" dirty="0" err="1" smtClean="0"/>
              <a:t>pe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211" y="3803565"/>
            <a:ext cx="5644956" cy="28241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84489" y="5545354"/>
            <a:ext cx="19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h</a:t>
            </a:r>
            <a:r>
              <a:rPr lang="en-US" dirty="0" smtClean="0"/>
              <a:t> 38 &amp;&amp; 4 </a:t>
            </a:r>
            <a:r>
              <a:rPr lang="en-US" dirty="0" err="1" smtClean="0"/>
              <a:t>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9319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25705</TotalTime>
  <Words>1490</Words>
  <Application>Microsoft Office PowerPoint</Application>
  <PresentationFormat>Широкоэкранный</PresentationFormat>
  <Paragraphs>364</Paragraphs>
  <Slides>54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Lucida Console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Корреляции каналов. Строка 1</vt:lpstr>
      <vt:lpstr>Корреляции каналов. Строка 2</vt:lpstr>
      <vt:lpstr>Корреляции каналов. Строка 3</vt:lpstr>
      <vt:lpstr>Корреляции каналов. Строка 4</vt:lpstr>
      <vt:lpstr>Корреляции каналов. Строка 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Презентация PowerPoint</vt:lpstr>
      <vt:lpstr>Корреляции каналов. Строка 1</vt:lpstr>
      <vt:lpstr>Презентация PowerPoint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Корреляции каналов. Строка 1</vt:lpstr>
      <vt:lpstr>Корреляции каналов. Строка 1</vt:lpstr>
      <vt:lpstr>Корреляции каналов. Строка 1</vt:lpstr>
      <vt:lpstr>Корреляции каналов. Строка 2</vt:lpstr>
      <vt:lpstr>Презентация PowerPoint</vt:lpstr>
      <vt:lpstr>Презентация PowerPoint</vt:lpstr>
      <vt:lpstr>Корреляции каналов. Строка 1</vt:lpstr>
      <vt:lpstr>Корреляции каналов. Строка 2</vt:lpstr>
      <vt:lpstr>Корреляции каналов. Строка 3</vt:lpstr>
      <vt:lpstr>Корреляции каналов. Строка 4</vt:lpstr>
      <vt:lpstr>Корреляции каналов. Строка 5</vt:lpstr>
      <vt:lpstr>CoG определение координаты по центральному кресту 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333</cp:revision>
  <dcterms:created xsi:type="dcterms:W3CDTF">2017-09-12T11:10:35Z</dcterms:created>
  <dcterms:modified xsi:type="dcterms:W3CDTF">2017-11-16T10:51:48Z</dcterms:modified>
</cp:coreProperties>
</file>